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0EF8-9CD8-48F5-8904-A5EA42E470D2}" type="datetimeFigureOut">
              <a:rPr lang="en-US" smtClean="0">
                <a:solidFill>
                  <a:srgbClr val="D6ECFF"/>
                </a:solidFill>
              </a:rPr>
              <a:pPr/>
              <a:t>5/28/2020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C0E-711C-4CB2-84E4-468FBEDE8C9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774124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0EF8-9CD8-48F5-8904-A5EA42E470D2}" type="datetimeFigureOut">
              <a:rPr lang="en-US" smtClean="0">
                <a:solidFill>
                  <a:srgbClr val="D6ECFF"/>
                </a:solidFill>
              </a:rPr>
              <a:pPr/>
              <a:t>5/28/2020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C0E-711C-4CB2-84E4-468FBEDE8C9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17020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0EF8-9CD8-48F5-8904-A5EA42E470D2}" type="datetimeFigureOut">
              <a:rPr lang="en-US" smtClean="0">
                <a:solidFill>
                  <a:srgbClr val="D6ECFF"/>
                </a:solidFill>
              </a:rPr>
              <a:pPr/>
              <a:t>5/28/2020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C0E-711C-4CB2-84E4-468FBEDE8C9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789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0EF8-9CD8-48F5-8904-A5EA42E470D2}" type="datetimeFigureOut">
              <a:rPr lang="en-US" smtClean="0">
                <a:solidFill>
                  <a:srgbClr val="D6ECFF"/>
                </a:solidFill>
              </a:rPr>
              <a:pPr/>
              <a:t>5/28/2020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C0E-711C-4CB2-84E4-468FBEDE8C9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82673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0EF8-9CD8-48F5-8904-A5EA42E470D2}" type="datetimeFigureOut">
              <a:rPr lang="en-US" smtClean="0">
                <a:solidFill>
                  <a:srgbClr val="D6ECFF"/>
                </a:solidFill>
              </a:rPr>
              <a:pPr/>
              <a:t>5/28/2020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C0E-711C-4CB2-84E4-468FBEDE8C9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95538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0EF8-9CD8-48F5-8904-A5EA42E470D2}" type="datetimeFigureOut">
              <a:rPr lang="en-US" smtClean="0">
                <a:solidFill>
                  <a:srgbClr val="D6ECFF"/>
                </a:solidFill>
              </a:rPr>
              <a:pPr/>
              <a:t>5/28/2020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C0E-711C-4CB2-84E4-468FBEDE8C9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68203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0EF8-9CD8-48F5-8904-A5EA42E470D2}" type="datetimeFigureOut">
              <a:rPr lang="en-US" smtClean="0">
                <a:solidFill>
                  <a:srgbClr val="D6ECFF"/>
                </a:solidFill>
              </a:rPr>
              <a:pPr/>
              <a:t>5/28/2020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C0E-711C-4CB2-84E4-468FBEDE8C9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75424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0EF8-9CD8-48F5-8904-A5EA42E470D2}" type="datetimeFigureOut">
              <a:rPr lang="en-US" smtClean="0">
                <a:solidFill>
                  <a:srgbClr val="D6ECFF"/>
                </a:solidFill>
              </a:rPr>
              <a:pPr/>
              <a:t>5/28/2020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C0E-711C-4CB2-84E4-468FBEDE8C9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5936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0EF8-9CD8-48F5-8904-A5EA42E470D2}" type="datetimeFigureOut">
              <a:rPr lang="en-US" smtClean="0">
                <a:solidFill>
                  <a:srgbClr val="D6ECFF"/>
                </a:solidFill>
              </a:rPr>
              <a:pPr/>
              <a:t>5/28/2020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C0E-711C-4CB2-84E4-468FBEDE8C9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59395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0EF8-9CD8-48F5-8904-A5EA42E470D2}" type="datetimeFigureOut">
              <a:rPr lang="en-US" smtClean="0">
                <a:solidFill>
                  <a:srgbClr val="D6ECFF"/>
                </a:solidFill>
              </a:rPr>
              <a:pPr/>
              <a:t>5/28/2020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BC0E-711C-4CB2-84E4-468FBEDE8C9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73499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51B00EF8-9CD8-48F5-8904-A5EA42E470D2}" type="datetimeFigureOut">
              <a:rPr lang="en-US" smtClean="0">
                <a:solidFill>
                  <a:srgbClr val="D6ECFF"/>
                </a:solidFill>
              </a:rPr>
              <a:pPr/>
              <a:t>5/28/2020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A622BC0E-711C-4CB2-84E4-468FBEDE8C9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81245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1B00EF8-9CD8-48F5-8904-A5EA42E470D2}" type="datetimeFigureOut">
              <a:rPr lang="en-US" smtClean="0">
                <a:solidFill>
                  <a:srgbClr val="D6ECFF"/>
                </a:solidFill>
              </a:rPr>
              <a:pPr/>
              <a:t>5/28/2020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622BC0E-711C-4CB2-84E4-468FBEDE8C9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316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hyperlink" Target="http://uzickarepublikapress.rs/aktuelno/digitalni-program-za-65-rodjendan-osnovne-skole-nada-matic/" TargetMode="External"/><Relationship Id="rId2" Type="http://schemas.openxmlformats.org/officeDocument/2006/relationships/hyperlink" Target="http://www.osnadamatic.edu.rs/dan-sko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6.jpeg"/><Relationship Id="rId5" Type="http://schemas.openxmlformats.org/officeDocument/2006/relationships/hyperlink" Target="https://uzickanedelja.rs/65-godina-os-nada-matic/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s://www.uziceoglasnatabla.com/os-nada-matic-65-godina-postojanj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video" Target="https://www.youtube.com/embed/9KohlmGnufI" TargetMode="External"/><Relationship Id="rId1" Type="http://schemas.openxmlformats.org/officeDocument/2006/relationships/video" Target="https://www.youtube.com/embed/R8ZEpuRIMQ8" TargetMode="External"/><Relationship Id="rId6" Type="http://schemas.openxmlformats.org/officeDocument/2006/relationships/image" Target="../media/image8.jpeg"/><Relationship Id="rId5" Type="http://schemas.openxmlformats.org/officeDocument/2006/relationships/hyperlink" Target="https://youtu.be/R8ZEpuRIMQ8" TargetMode="External"/><Relationship Id="rId4" Type="http://schemas.openxmlformats.org/officeDocument/2006/relationships/hyperlink" Target="https://youtu.be/9KohlmGnuf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872442" cy="6345936"/>
          </a:xfrm>
        </p:spPr>
        <p:txBody>
          <a:bodyPr/>
          <a:lstStyle/>
          <a:p>
            <a:pPr algn="ctr"/>
            <a:r>
              <a:rPr lang="sr-Cyrl-R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ВИРТУЕЛНА  ИЗЛОЖБА  ИЛУСТРАЦИЈЕ</a:t>
            </a:r>
            <a:br>
              <a:rPr lang="sr-Cyrl-R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sr-Cyrl-R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sr-Cyrl-R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sr-Cyrl-RS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ШКОЛИ  НА  ДАР  ЗА  ЊЕН  ДАН</a:t>
            </a:r>
            <a:br>
              <a:rPr lang="sr-Cyrl-RS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Предмет:  ЛИКОВНА  КУЛТУРА</a:t>
            </a:r>
            <a:r>
              <a:rPr lang="sr-Cyrl-R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sr-Cyrl-R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sr-Cyrl-R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sr-Cyrl-R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sr-Cyrl-R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Аутор пројекта: </a:t>
            </a:r>
            <a:r>
              <a:rPr lang="sr-Cyrl-R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Оливера Шуљагић</a:t>
            </a:r>
            <a:r>
              <a:rPr lang="sr-Cyrl-R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наставница  ликовне  културе</a:t>
            </a:r>
            <a:br>
              <a:rPr lang="sr-Cyrl-R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sr-Cyrl-R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Основна школа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sr-Cyrl-RS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„</a:t>
            </a:r>
            <a:r>
              <a:rPr lang="sr-Cyrl-R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Нада Матић”, Ужице</a:t>
            </a:r>
            <a:br>
              <a:rPr lang="sr-Cyrl-R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sr-Cyrl-RS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мај  2020. године</a:t>
            </a:r>
            <a:r>
              <a:rPr lang="sr-Cyrl-R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sr-Cyrl-R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sr-Cyrl-RS" sz="1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1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1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4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Content Placeholder 3" descr="C:\Users\Home\Desktop\DZIN\Nikolina Stamenkovic6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24298" y="2071678"/>
            <a:ext cx="4572033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86510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14290"/>
            <a:ext cx="7658128" cy="714380"/>
          </a:xfrm>
        </p:spPr>
        <p:txBody>
          <a:bodyPr/>
          <a:lstStyle/>
          <a:p>
            <a:r>
              <a:rPr lang="sr-Cyrl-RS" dirty="0" smtClean="0"/>
              <a:t>Медији о нама...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857232"/>
            <a:ext cx="7801004" cy="28575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sr-Cyrl-CS" sz="1800" dirty="0"/>
              <a:t> Пројекат је успешно реализован, чему сведочи велики број позитивних коментара ученика, родитеља, представника  Школске управе, колега</a:t>
            </a:r>
            <a:r>
              <a:rPr lang="en-US" sz="1800" dirty="0"/>
              <a:t>…</a:t>
            </a:r>
          </a:p>
          <a:p>
            <a:pPr algn="just"/>
            <a:r>
              <a:rPr lang="sr-Cyrl-CS" sz="1800" dirty="0"/>
              <a:t> Презентације  пројекта </a:t>
            </a:r>
            <a:r>
              <a:rPr lang="sr-Cyrl-RS" sz="1800" dirty="0"/>
              <a:t>су</a:t>
            </a:r>
            <a:r>
              <a:rPr lang="sr-Cyrl-CS" sz="1800" dirty="0"/>
              <a:t> постављене на школски сајт и школску фејсбук страницу</a:t>
            </a:r>
            <a:r>
              <a:rPr lang="en-US" sz="1800" dirty="0"/>
              <a:t>, </a:t>
            </a:r>
            <a:r>
              <a:rPr lang="sr-Cyrl-RS" sz="1800" dirty="0"/>
              <a:t>а активност је пропраћена и од стране локалних медија, а и шире.</a:t>
            </a:r>
          </a:p>
          <a:p>
            <a:pPr algn="just"/>
            <a:r>
              <a:rPr lang="sr-Cyrl-RS" sz="1800" dirty="0"/>
              <a:t>Пројекат у целости можете</a:t>
            </a:r>
            <a:r>
              <a:rPr lang="en-US" sz="1800" dirty="0"/>
              <a:t> </a:t>
            </a:r>
            <a:r>
              <a:rPr lang="sr-Cyrl-RS" sz="1800" dirty="0"/>
              <a:t> погледати на следећем линку:</a:t>
            </a:r>
            <a:endParaRPr lang="sr-Cyrl-CS" sz="1800" dirty="0"/>
          </a:p>
          <a:p>
            <a:r>
              <a:rPr lang="sr-Cyrl-RS" sz="1800" dirty="0">
                <a:solidFill>
                  <a:srgbClr val="FF0000"/>
                </a:solidFill>
                <a:hlinkClick r:id="rId2"/>
              </a:rPr>
              <a:t>ОШ „Нада Матић“</a:t>
            </a:r>
            <a:endParaRPr lang="sr-Cyrl-RS" sz="1800" dirty="0">
              <a:solidFill>
                <a:srgbClr val="FF0000"/>
              </a:solidFill>
            </a:endParaRPr>
          </a:p>
          <a:p>
            <a:endParaRPr lang="sr-Cyrl-R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/>
          </a:p>
        </p:txBody>
      </p:sp>
      <p:pic>
        <p:nvPicPr>
          <p:cNvPr id="6" name="Picture 7" descr="C:\Users\Home\Downloads\Screenshot_20200527-165359_Vi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10" y="4214818"/>
            <a:ext cx="1428760" cy="2500330"/>
          </a:xfrm>
          <a:prstGeom prst="rect">
            <a:avLst/>
          </a:prstGeom>
          <a:noFill/>
        </p:spPr>
      </p:pic>
      <p:pic>
        <p:nvPicPr>
          <p:cNvPr id="7" name="Picture 3" descr="C:\Users\Home\Downloads\Screenshot_20200527-164956_Viber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62639">
            <a:off x="3800363" y="4411013"/>
            <a:ext cx="1060053" cy="2041584"/>
          </a:xfrm>
          <a:prstGeom prst="rect">
            <a:avLst/>
          </a:prstGeom>
          <a:noFill/>
        </p:spPr>
      </p:pic>
      <p:pic>
        <p:nvPicPr>
          <p:cNvPr id="8" name="Picture 2" descr="C:\Users\Home\Downloads\Screenshot_20200527-164807_Faceboo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63864">
            <a:off x="5187304" y="4441348"/>
            <a:ext cx="1325063" cy="2247946"/>
          </a:xfrm>
          <a:prstGeom prst="rect">
            <a:avLst/>
          </a:prstGeom>
          <a:noFill/>
        </p:spPr>
      </p:pic>
      <p:pic>
        <p:nvPicPr>
          <p:cNvPr id="9" name="Picture 6" descr="C:\Users\Home\Downloads\Screenshot_20200527-165230_Samsung Interne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56505">
            <a:off x="7170315" y="4512118"/>
            <a:ext cx="1278496" cy="1981669"/>
          </a:xfrm>
          <a:prstGeom prst="rect">
            <a:avLst/>
          </a:prstGeom>
          <a:noFill/>
        </p:spPr>
      </p:pic>
      <p:pic>
        <p:nvPicPr>
          <p:cNvPr id="10" name="Picture 4" descr="C:\Users\Home\Downloads\Screenshot_20200527-165015_Viber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81772">
            <a:off x="9182535" y="4897475"/>
            <a:ext cx="1143008" cy="1595448"/>
          </a:xfrm>
          <a:prstGeom prst="rect">
            <a:avLst/>
          </a:prstGeom>
          <a:noFill/>
        </p:spPr>
      </p:pic>
      <p:pic>
        <p:nvPicPr>
          <p:cNvPr id="11" name="Picture 5" descr="C:\Users\Home\Downloads\Screenshot_20200527-165059_Vibe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V="1">
            <a:off x="2309786" y="3714752"/>
            <a:ext cx="1118160" cy="1071570"/>
          </a:xfrm>
          <a:prstGeom prst="rect">
            <a:avLst/>
          </a:prstGeom>
          <a:noFill/>
        </p:spPr>
      </p:pic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9984433" y="6453336"/>
            <a:ext cx="683567" cy="4046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prstClr val="white"/>
                </a:solidFill>
                <a:latin typeface="Corbel"/>
              </a:rPr>
              <a:t>Крај</a:t>
            </a:r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38793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>
                <a:latin typeface="+mn-lt"/>
              </a:rPr>
              <a:t>Тема: Илустрација  песама  о џиновима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214422"/>
            <a:ext cx="7772400" cy="51411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Cyrl-RS" sz="3100" b="1" dirty="0">
                <a:solidFill>
                  <a:schemeClr val="tx2">
                    <a:lumMod val="90000"/>
                  </a:schemeClr>
                </a:solidFill>
              </a:rPr>
              <a:t>Циљ:</a:t>
            </a:r>
          </a:p>
          <a:p>
            <a:pPr>
              <a:buNone/>
            </a:pPr>
            <a:endParaRPr lang="sr-Cyrl-RS" sz="3100" b="1" dirty="0"/>
          </a:p>
          <a:p>
            <a:pPr>
              <a:buFont typeface="Wingdings" pitchFamily="2" charset="2"/>
              <a:buChar char="§"/>
            </a:pPr>
            <a:r>
              <a:rPr lang="sr-Cyrl-RS" sz="2400" dirty="0"/>
              <a:t> Развијање стваралачког и креативног мишљења и естетичких критеријума кроз практичан рад  и оспособљавање ученика за дигиталну комуникацију.</a:t>
            </a:r>
          </a:p>
          <a:p>
            <a:r>
              <a:rPr lang="sr-Cyrl-RS" sz="2400" dirty="0"/>
              <a:t>Продубљивање знања о илустрацији и појму уобразиље у ликовним делима</a:t>
            </a:r>
          </a:p>
          <a:p>
            <a:endParaRPr lang="sr-Cyrl-RS" sz="2400" dirty="0"/>
          </a:p>
          <a:p>
            <a:pPr>
              <a:buNone/>
            </a:pPr>
            <a:r>
              <a:rPr lang="sr-Cyrl-RS" sz="3100" b="1" dirty="0">
                <a:solidFill>
                  <a:schemeClr val="tx2">
                    <a:lumMod val="90000"/>
                  </a:schemeClr>
                </a:solidFill>
              </a:rPr>
              <a:t>Исходи:</a:t>
            </a:r>
          </a:p>
          <a:p>
            <a:pPr>
              <a:buNone/>
            </a:pPr>
            <a:endParaRPr lang="en-US" sz="3100" b="1" dirty="0"/>
          </a:p>
          <a:p>
            <a:r>
              <a:rPr lang="sr-Cyrl-CS" sz="2400" dirty="0"/>
              <a:t>примењује стечена знања о машти, фантазији и уобразиљи приликом решавања проблемских задатака;</a:t>
            </a:r>
            <a:endParaRPr lang="en-US" sz="2400" dirty="0"/>
          </a:p>
          <a:p>
            <a:r>
              <a:rPr lang="sr-Cyrl-CS" sz="2400" dirty="0"/>
              <a:t>разуме појам и значај илустрације;</a:t>
            </a:r>
            <a:endParaRPr lang="en-US" sz="2400" dirty="0"/>
          </a:p>
          <a:p>
            <a:r>
              <a:rPr lang="sr-Cyrl-CS" sz="2400" dirty="0"/>
              <a:t>користи одабране садржаје као подстицај за стварање оригиналних цртежа;</a:t>
            </a:r>
            <a:endParaRPr lang="en-US" sz="2400" dirty="0"/>
          </a:p>
          <a:p>
            <a:r>
              <a:rPr lang="sr-Cyrl-CS" sz="2400" dirty="0"/>
              <a:t>црта разноврсним прибором и материјалом изражавајући замисли, машту, утиске и памћење опажаног;</a:t>
            </a: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 повезује стечена знања и вештине са осталим наставним садржајима и примењује их у раду;</a:t>
            </a:r>
            <a:endParaRPr lang="en-US" sz="2400" dirty="0"/>
          </a:p>
          <a:p>
            <a:r>
              <a:rPr lang="ru-RU" sz="2400" dirty="0"/>
              <a:t>експериментише и истражује изражајне могућности различитих цртачких техника у сопственом раду;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325549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352" y="285728"/>
            <a:ext cx="8797158" cy="1357322"/>
          </a:xfrm>
        </p:spPr>
        <p:txBody>
          <a:bodyPr/>
          <a:lstStyle/>
          <a:p>
            <a:r>
              <a:rPr lang="sr-Cyrl-RS" sz="1800" i="1" dirty="0"/>
              <a:t>Тему су реализовали ученици 5. и 6. разреда кроз наставне јединице:</a:t>
            </a:r>
            <a:br>
              <a:rPr lang="sr-Cyrl-RS" sz="1800" i="1" dirty="0"/>
            </a:br>
            <a:r>
              <a:rPr lang="sr-Cyrl-RS" sz="1800" i="1" dirty="0"/>
              <a:t>Илустровање песме, бајке, приче..(Визуелно споразумевање , 5. разред и Свет уобразиље у ликовним делима, 6.разред</a:t>
            </a:r>
            <a:r>
              <a:rPr lang="sr-Cyrl-RS" sz="2000" i="1" dirty="0"/>
              <a:t>)</a:t>
            </a:r>
            <a:br>
              <a:rPr lang="sr-Cyrl-RS" sz="2000" i="1" dirty="0"/>
            </a:b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596" y="1643050"/>
            <a:ext cx="8429684" cy="471251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sr-Cyrl-RS" sz="2000" b="1" dirty="0">
                <a:solidFill>
                  <a:schemeClr val="tx2">
                    <a:lumMod val="90000"/>
                  </a:schemeClr>
                </a:solidFill>
              </a:rPr>
              <a:t>Међупредметне компетенције</a:t>
            </a:r>
            <a:r>
              <a:rPr lang="sr-Cyrl-RS" sz="2000" dirty="0">
                <a:solidFill>
                  <a:schemeClr val="tx2">
                    <a:lumMod val="90000"/>
                  </a:schemeClr>
                </a:solidFill>
              </a:rPr>
              <a:t>: </a:t>
            </a:r>
            <a:r>
              <a:rPr lang="sr-Cyrl-RS" sz="2000" dirty="0"/>
              <a:t>компетенција за учење, естетичка, комуникација, рад са подацима и информацијама, компетенција за решпавање проблема, сарадња, дигитална компетенција.</a:t>
            </a:r>
          </a:p>
          <a:p>
            <a:endParaRPr lang="en-US" sz="2000" dirty="0"/>
          </a:p>
          <a:p>
            <a:pPr marL="68580" indent="0" algn="just">
              <a:buNone/>
            </a:pPr>
            <a:r>
              <a:rPr lang="sr-Cyrl-RS" sz="2000" b="1" dirty="0">
                <a:solidFill>
                  <a:schemeClr val="tx2">
                    <a:lumMod val="90000"/>
                  </a:schemeClr>
                </a:solidFill>
              </a:rPr>
              <a:t>Корелација:</a:t>
            </a:r>
            <a:r>
              <a:rPr lang="sr-Cyrl-RS" sz="20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sr-Cyrl-RS" sz="2000" dirty="0"/>
              <a:t>српски језик, ликовна култура, историја и информатика и рачунарство.</a:t>
            </a:r>
          </a:p>
          <a:p>
            <a:endParaRPr lang="sr-Cyrl-RS" sz="2000" dirty="0"/>
          </a:p>
          <a:p>
            <a:pPr marL="68580" indent="0">
              <a:buNone/>
            </a:pPr>
            <a:r>
              <a:rPr lang="sr-Cyrl-CS" sz="2000" b="1" dirty="0">
                <a:solidFill>
                  <a:schemeClr val="tx2">
                    <a:lumMod val="90000"/>
                  </a:schemeClr>
                </a:solidFill>
              </a:rPr>
              <a:t>Начин праћења и евалуација: </a:t>
            </a:r>
          </a:p>
          <a:p>
            <a:pPr algn="just"/>
            <a:r>
              <a:rPr lang="sr-Cyrl-CS" sz="2000" dirty="0"/>
              <a:t>увидом у радове које  су ученици  слали електронским путем и давањем повратних информација;</a:t>
            </a:r>
          </a:p>
          <a:p>
            <a:pPr algn="just"/>
            <a:r>
              <a:rPr lang="sr-Cyrl-CS" sz="2000" dirty="0"/>
              <a:t>бележење, формирање одељењске изложбе,самоевалуација учесника у активности, коментари на друштвеним мрежама и вајбер групама.</a:t>
            </a:r>
            <a:endParaRPr lang="sr-Cyrl-RS" sz="2000" dirty="0"/>
          </a:p>
        </p:txBody>
      </p:sp>
    </p:spTree>
    <p:extLst>
      <p:ext uri="{BB962C8B-B14F-4D97-AF65-F5344CB8AC3E}">
        <p14:creationId xmlns="" xmlns:p14="http://schemas.microsoft.com/office/powerpoint/2010/main" val="2344550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2064"/>
            <a:ext cx="8401080" cy="914400"/>
          </a:xfrm>
        </p:spPr>
        <p:txBody>
          <a:bodyPr/>
          <a:lstStyle/>
          <a:p>
            <a:r>
              <a:rPr lang="sr-Cyrl-RS" sz="3600" dirty="0"/>
              <a:t>Илустрација  песама  о џиновима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8344" y="1357299"/>
            <a:ext cx="4036218" cy="4939166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sr-Cyrl-RS" dirty="0" smtClean="0"/>
              <a:t>Наведена тема је настала </a:t>
            </a:r>
            <a:r>
              <a:rPr lang="ru-RU" dirty="0" smtClean="0"/>
              <a:t> у сарадњи са признатим дечјим песником </a:t>
            </a:r>
            <a:r>
              <a:rPr lang="ru-RU" i="1" dirty="0" smtClean="0"/>
              <a:t>Дејаном Алексићем</a:t>
            </a:r>
            <a:r>
              <a:rPr lang="ru-RU" dirty="0" smtClean="0"/>
              <a:t>, који нас је  позвао да илуструјемо неку од његових песама, које је написао  за време изолације. </a:t>
            </a:r>
          </a:p>
          <a:p>
            <a:pPr algn="just">
              <a:buFont typeface="Wingdings" pitchFamily="2" charset="2"/>
              <a:buChar char="§"/>
            </a:pP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Илустроване су песме: Трословна грдосија, Како се џин купа и Џин и школа. </a:t>
            </a:r>
          </a:p>
          <a:p>
            <a:pPr marL="68580" indent="0" algn="just">
              <a:buNone/>
            </a:pPr>
            <a:endParaRPr lang="en-US" dirty="0" smtClean="0"/>
          </a:p>
          <a:p>
            <a:pPr marL="68580" indent="0" algn="just">
              <a:buNone/>
            </a:pPr>
            <a:r>
              <a:rPr lang="ru-RU" sz="2600" i="1" dirty="0"/>
              <a:t>Ова активност је организована у склопу пројекта Образовање за права детета,</a:t>
            </a:r>
            <a:r>
              <a:rPr lang="sr-Cyrl-RS" sz="2600" i="1" dirty="0"/>
              <a:t> који реализује Ужички центар за права детета, уз подршку Песталоци дечје фондације из Швајцарске.</a:t>
            </a:r>
            <a:endParaRPr lang="en-US" sz="2600" i="1" dirty="0"/>
          </a:p>
          <a:p>
            <a:endParaRPr lang="en-US" dirty="0"/>
          </a:p>
        </p:txBody>
      </p:sp>
      <p:pic>
        <p:nvPicPr>
          <p:cNvPr id="6" name="Picture 2" descr="C:\Users\Home\Desktop\DZIN\Кристина Петровић 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6527" y="1857752"/>
            <a:ext cx="3417996" cy="4197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07125" y="1229710"/>
            <a:ext cx="5375275" cy="5066755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1895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Уобразиља и илустрација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2596" y="1356859"/>
            <a:ext cx="4359428" cy="4939166"/>
          </a:xfrm>
        </p:spPr>
        <p:txBody>
          <a:bodyPr anchor="ctr">
            <a:normAutofit fontScale="25000" lnSpcReduction="20000"/>
          </a:bodyPr>
          <a:lstStyle/>
          <a:p>
            <a:pPr>
              <a:buNone/>
            </a:pPr>
            <a:endParaRPr lang="sr-Cyrl-RS" sz="6400" dirty="0"/>
          </a:p>
          <a:p>
            <a:pPr marL="68580" indent="0" algn="just">
              <a:buNone/>
            </a:pPr>
            <a:r>
              <a:rPr lang="sr-Cyrl-RS" sz="8000" b="1" dirty="0">
                <a:solidFill>
                  <a:schemeClr val="tx2">
                    <a:lumMod val="90000"/>
                  </a:schemeClr>
                </a:solidFill>
              </a:rPr>
              <a:t>Уобразиља</a:t>
            </a:r>
            <a:r>
              <a:rPr lang="sr-Cyrl-RS" sz="8000" dirty="0"/>
              <a:t>  представља човекову способност замишљања необичних ствари, бића и догађаја који се не могу видети у стварности. Маштовити прикази су нарочито заступљени у књижевности, митовима, легендама и у бајкама.</a:t>
            </a:r>
            <a:endParaRPr lang="en-US" sz="8000" dirty="0"/>
          </a:p>
          <a:p>
            <a:pPr marL="68580" indent="0" algn="just">
              <a:buNone/>
            </a:pPr>
            <a:endParaRPr lang="en-US" sz="8000" dirty="0"/>
          </a:p>
          <a:p>
            <a:pPr marL="68580" indent="0" algn="just">
              <a:buNone/>
            </a:pPr>
            <a:r>
              <a:rPr lang="sr-Cyrl-RS" sz="8000" b="1" dirty="0">
                <a:solidFill>
                  <a:schemeClr val="tx2">
                    <a:lumMod val="90000"/>
                  </a:schemeClr>
                </a:solidFill>
              </a:rPr>
              <a:t>Илустрација</a:t>
            </a:r>
            <a:r>
              <a:rPr lang="sr-Cyrl-RS" sz="8000" b="1" dirty="0"/>
              <a:t> </a:t>
            </a:r>
            <a:r>
              <a:rPr lang="sr-Cyrl-RS" sz="8000" dirty="0"/>
              <a:t> као облик визуелне комуникације обајашњава текст цртежом или сликом. Најновије промене у илустрацији изазване су појавом дигиталне технологије. Од тада илустрација налази и своју ширу примену, сем да украси књигу и објасни текст. Илустрација постаје документ, инструкција, коментар, причање, идентитет</a:t>
            </a:r>
            <a:r>
              <a:rPr lang="sr-Cyrl-RS" sz="7600" dirty="0"/>
              <a:t>.</a:t>
            </a:r>
            <a:r>
              <a:rPr lang="en-US" sz="7600" dirty="0"/>
              <a:t> </a:t>
            </a:r>
          </a:p>
          <a:p>
            <a:pPr algn="just"/>
            <a:endParaRPr lang="en-US" sz="7200" dirty="0"/>
          </a:p>
        </p:txBody>
      </p:sp>
      <p:pic>
        <p:nvPicPr>
          <p:cNvPr id="5" name="Content Placeholder 4" descr="C:\Users\Home\Desktop\DZIN\Uros Mihailovic VI 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96066" y="1357299"/>
            <a:ext cx="3643338" cy="4938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02410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00" y="214290"/>
            <a:ext cx="6858048" cy="714380"/>
          </a:xfrm>
        </p:spPr>
        <p:txBody>
          <a:bodyPr/>
          <a:lstStyle/>
          <a:p>
            <a:pPr algn="ctr"/>
            <a:r>
              <a:rPr lang="sr-Cyrl-RS" sz="4400" dirty="0"/>
              <a:t>Задатак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34" y="714356"/>
            <a:ext cx="8286808" cy="5641204"/>
          </a:xfrm>
        </p:spPr>
        <p:txBody>
          <a:bodyPr>
            <a:noAutofit/>
          </a:bodyPr>
          <a:lstStyle/>
          <a:p>
            <a:pPr>
              <a:buNone/>
            </a:pPr>
            <a:endParaRPr lang="sr-Cyrl-RS" sz="1600" dirty="0"/>
          </a:p>
          <a:p>
            <a:pPr algn="just"/>
            <a:r>
              <a:rPr lang="ru-RU" sz="1600" dirty="0"/>
              <a:t>Ослањајући се на претходно искуство ученика у ком су чули разне  легенде о џиновима, уводим их у конкретан задатак, а он се састоји у следећем: </a:t>
            </a:r>
            <a:r>
              <a:rPr lang="ru-RU" sz="1600" i="1" dirty="0"/>
              <a:t>описати цртежом или сликом како замишљају да џин изгледа и у ситуацији опеваној у песми</a:t>
            </a:r>
            <a:r>
              <a:rPr lang="ru-RU" sz="1600" dirty="0"/>
              <a:t>.</a:t>
            </a:r>
          </a:p>
          <a:p>
            <a:pPr algn="just"/>
            <a:r>
              <a:rPr lang="sr-Cyrl-RS" sz="1600" dirty="0"/>
              <a:t>Упућујем ученике на текстове песама које је потребно да илуструју.</a:t>
            </a:r>
          </a:p>
          <a:p>
            <a:pPr algn="just"/>
            <a:r>
              <a:rPr lang="sr-Cyrl-RS" sz="1600" dirty="0"/>
              <a:t>Подстичем их да</a:t>
            </a:r>
            <a:r>
              <a:rPr lang="sr-Cyrl-CS" sz="1600" dirty="0"/>
              <a:t>  се играју линијама, бојама, облицима, да стварају оригинална ликовна решења , </a:t>
            </a:r>
            <a:r>
              <a:rPr lang="ru-RU" sz="1600" dirty="0"/>
              <a:t>експериментишу и истражују изражајне могућности различитих цртачких  и сликарских техника;</a:t>
            </a:r>
          </a:p>
          <a:p>
            <a:pPr algn="just"/>
            <a:r>
              <a:rPr lang="ru-RU" sz="1600" dirty="0"/>
              <a:t>Од најуспешнијих илустрација сачинићемо виртуелну изложбу, коју ћемо поклонити школи на дар за њен дан. То би уједно и била круна нашег пројекта.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2" descr="C:\Users\Home\Desktop\DZIN\Ognjen Sekuli' 6-4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724804" y="4086228"/>
            <a:ext cx="27432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4818" y="3880076"/>
            <a:ext cx="2217327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1584" y="3880076"/>
            <a:ext cx="2286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83644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Школи на дар за њен </a:t>
            </a:r>
            <a:r>
              <a:rPr lang="sr-Cyrl-RS" dirty="0" smtClean="0"/>
              <a:t>дан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33" y="1357298"/>
            <a:ext cx="8360187" cy="5500702"/>
          </a:xfrm>
        </p:spPr>
        <p:txBody>
          <a:bodyPr>
            <a:normAutofit/>
          </a:bodyPr>
          <a:lstStyle/>
          <a:p>
            <a:pPr algn="just"/>
            <a:r>
              <a:rPr lang="sr-Cyrl-RS" sz="1600" dirty="0"/>
              <a:t>Ученици су добили 2 недеље да ураде радове.Све консултације смо обављали преко Гугл учионице. Након истека предвиђеног времена, 3.недеље, бирали смо најлепше радове за изложбу (ученици су у учионици образлагали који им се рад највише допада и зашто).</a:t>
            </a:r>
          </a:p>
          <a:p>
            <a:pPr algn="just"/>
            <a:r>
              <a:rPr lang="sr-Cyrl-RS" sz="1600" dirty="0"/>
              <a:t>Уследила је следећа фаза пројекта-Прикупљање података, селектовање радова, бележење имена и у сарадњи са наставницом информатике, </a:t>
            </a:r>
            <a:r>
              <a:rPr lang="sr-Cyrl-RS" sz="1600" i="1" dirty="0">
                <a:solidFill>
                  <a:schemeClr val="tx2">
                    <a:lumMod val="90000"/>
                  </a:schemeClr>
                </a:solidFill>
              </a:rPr>
              <a:t>Јелицом Стевановић</a:t>
            </a:r>
            <a:r>
              <a:rPr lang="sr-Cyrl-RS" sz="1600" i="1" dirty="0"/>
              <a:t>,</a:t>
            </a:r>
            <a:r>
              <a:rPr lang="sr-Cyrl-RS" sz="1600" dirty="0"/>
              <a:t> сачинили смо прво каталог одабраних радова, а потом и виртуелну изложбу. Изложене радове прати и одговарајућа музичка подлога, коју смо брижљиво бирали.</a:t>
            </a:r>
          </a:p>
          <a:p>
            <a:pPr algn="just"/>
            <a:r>
              <a:rPr lang="sr-Cyrl-RS" sz="1600" dirty="0"/>
              <a:t>Изложбу смо премијерно приказали за Дан школе, а целокупан пројекат назвали </a:t>
            </a:r>
            <a:r>
              <a:rPr lang="sr-Cyrl-RS" sz="1600" dirty="0">
                <a:solidFill>
                  <a:schemeClr val="tx2">
                    <a:lumMod val="90000"/>
                  </a:schemeClr>
                </a:solidFill>
              </a:rPr>
              <a:t>Школи на дар за њен дан</a:t>
            </a:r>
            <a:r>
              <a:rPr lang="sr-Cyrl-RS" sz="1600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  <a:endParaRPr lang="en-US" sz="1600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just"/>
            <a:endParaRPr lang="en-US" sz="1600" dirty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66933" y="6355560"/>
            <a:ext cx="498376" cy="415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1304" y="4069560"/>
            <a:ext cx="325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https://youtu.be/9KohlmGnufI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24535" y="4069560"/>
            <a:ext cx="354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https://youtu.be/R8ZEpuRIMQ8</a:t>
            </a:r>
            <a:endParaRPr lang="en-US" dirty="0"/>
          </a:p>
        </p:txBody>
      </p:sp>
      <p:pic>
        <p:nvPicPr>
          <p:cNvPr id="9" name="R8ZEpuRIMQ8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024034" y="4546691"/>
            <a:ext cx="3953657" cy="2223932"/>
          </a:xfrm>
          <a:prstGeom prst="rect">
            <a:avLst/>
          </a:prstGeom>
        </p:spPr>
      </p:pic>
      <p:pic>
        <p:nvPicPr>
          <p:cNvPr id="10" name="9KohlmGnufI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165669" y="4438892"/>
            <a:ext cx="4108994" cy="2311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0732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Остале изложбе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910" y="1357298"/>
            <a:ext cx="8043890" cy="4998262"/>
          </a:xfrm>
        </p:spPr>
        <p:txBody>
          <a:bodyPr>
            <a:normAutofit/>
          </a:bodyPr>
          <a:lstStyle/>
          <a:p>
            <a:r>
              <a:rPr lang="sr-Cyrl-RS" sz="1800" dirty="0"/>
              <a:t>Осим ове виртуелне изложбе припремили смо још две виртуелне изложбе ликовних радова, као и једну самосталну изложбу ученице осмог разреда, за коју је настава организована настава по ИОП-у 3.</a:t>
            </a:r>
            <a:endParaRPr lang="en-US" sz="1800" dirty="0"/>
          </a:p>
        </p:txBody>
      </p:sp>
      <p:pic>
        <p:nvPicPr>
          <p:cNvPr id="4" name="Picture 2" descr="C:\Users\Home\Desktop\DECACI PAVLOVE ULICE\MILICA VUKASINOVIC 6-3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0322" y="2957518"/>
            <a:ext cx="2286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Home\Desktop\DECACI PAVLOVE ULICE\VELJKO TUCOVIC 6-2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026" y="2957518"/>
            <a:ext cx="2286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Home\Desktop\DECACI PAVLOVE ULICE\NIKOLA JOVANOVIC 6-3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5730" y="2957518"/>
            <a:ext cx="2286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03306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:\Users\Home\Downloads\IMG-3a9f77bdba01346f47f0ae591e9ae903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14554"/>
            <a:ext cx="2214546" cy="2786082"/>
          </a:xfrm>
          <a:prstGeom prst="rect">
            <a:avLst/>
          </a:prstGeom>
          <a:noFill/>
        </p:spPr>
      </p:pic>
      <p:pic>
        <p:nvPicPr>
          <p:cNvPr id="1026" name="Picture 2" descr="C:\Users\Home\Downloads\IMG-2dca6b41c83652cb5f865ef4bf0d8649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546" y="0"/>
            <a:ext cx="3857652" cy="4714884"/>
          </a:xfrm>
          <a:prstGeom prst="rect">
            <a:avLst/>
          </a:prstGeom>
          <a:noFill/>
        </p:spPr>
      </p:pic>
      <p:pic>
        <p:nvPicPr>
          <p:cNvPr id="1027" name="Picture 3" descr="C:\Users\Home\Downloads\IMG-4838ac477f9dbe9e8b13af2f3147b711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66" y="214290"/>
            <a:ext cx="3071834" cy="3429000"/>
          </a:xfrm>
          <a:prstGeom prst="rect">
            <a:avLst/>
          </a:prstGeom>
          <a:noFill/>
        </p:spPr>
      </p:pic>
      <p:pic>
        <p:nvPicPr>
          <p:cNvPr id="1028" name="Picture 4" descr="C:\Users\Home\Downloads\IMG-c1223168311b12578e3b6bd6eed62d11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9786">
            <a:off x="8296449" y="2730514"/>
            <a:ext cx="3012684" cy="3589283"/>
          </a:xfrm>
          <a:prstGeom prst="rect">
            <a:avLst/>
          </a:prstGeom>
          <a:noFill/>
        </p:spPr>
      </p:pic>
      <p:pic>
        <p:nvPicPr>
          <p:cNvPr id="1029" name="Picture 5" descr="C:\Users\Home\Downloads\IMG-18c7930aa78f82a35bdef61aa4d48ec2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23744">
            <a:off x="5211702" y="3486199"/>
            <a:ext cx="2491825" cy="2973927"/>
          </a:xfrm>
          <a:prstGeom prst="rect">
            <a:avLst/>
          </a:prstGeom>
          <a:noFill/>
        </p:spPr>
      </p:pic>
      <p:pic>
        <p:nvPicPr>
          <p:cNvPr id="1030" name="Picture 6" descr="C:\Users\Home\Downloads\IMG-09e6e0279089fcf157addd2bc940c7e6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4572008"/>
            <a:ext cx="2116686" cy="2285992"/>
          </a:xfrm>
          <a:prstGeom prst="rect">
            <a:avLst/>
          </a:prstGeom>
          <a:noFill/>
        </p:spPr>
      </p:pic>
      <p:pic>
        <p:nvPicPr>
          <p:cNvPr id="1031" name="Picture 7" descr="C:\Users\Home\Downloads\IMG-52411ac99f792c90ac9121a6009bbac2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5629" y="-1"/>
            <a:ext cx="2607194" cy="3005959"/>
          </a:xfrm>
          <a:prstGeom prst="rect">
            <a:avLst/>
          </a:prstGeom>
          <a:noFill/>
        </p:spPr>
      </p:pic>
      <p:pic>
        <p:nvPicPr>
          <p:cNvPr id="1032" name="Picture 8" descr="C:\Users\Home\Downloads\IMG-842fb1a740348bdd61680439dacbb88e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472617">
            <a:off x="9663409" y="464889"/>
            <a:ext cx="1866663" cy="2444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26051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678</Words>
  <Application>Microsoft Office PowerPoint</Application>
  <PresentationFormat>Custom</PresentationFormat>
  <Paragraphs>55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Metro</vt:lpstr>
      <vt:lpstr>ВИРТУЕЛНА  ИЗЛОЖБА  ИЛУСТРАЦИЈЕ  ШКОЛИ  НА  ДАР  ЗА  ЊЕН  ДАН       Предмет:  ЛИКОВНА  КУЛТУРА  Аутор пројекта: Оливера Шуљагић, наставница  ликовне  културе Основна школа  „Нада Матић”, Ужице мај  2020. године        </vt:lpstr>
      <vt:lpstr>Тема: Илустрација  песама  о џиновима</vt:lpstr>
      <vt:lpstr>Тему су реализовали ученици 5. и 6. разреда кроз наставне јединице: Илустровање песме, бајке, приче..(Визуелно споразумевање , 5. разред и Свет уобразиље у ликовним делима, 6.разред) </vt:lpstr>
      <vt:lpstr>Илустрација  песама  о џиновима</vt:lpstr>
      <vt:lpstr>Уобразиља и илустрација</vt:lpstr>
      <vt:lpstr>Задатак</vt:lpstr>
      <vt:lpstr>Школи на дар за њен дан</vt:lpstr>
      <vt:lpstr>Остале изложбе</vt:lpstr>
      <vt:lpstr>Slide 9</vt:lpstr>
      <vt:lpstr>Медији о нама...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Home</cp:lastModifiedBy>
  <cp:revision>9</cp:revision>
  <dcterms:created xsi:type="dcterms:W3CDTF">2020-05-28T09:11:03Z</dcterms:created>
  <dcterms:modified xsi:type="dcterms:W3CDTF">2020-05-28T11:19:49Z</dcterms:modified>
</cp:coreProperties>
</file>